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71" r:id="rId5"/>
    <p:sldId id="260" r:id="rId6"/>
    <p:sldId id="261" r:id="rId7"/>
    <p:sldId id="287" r:id="rId8"/>
    <p:sldId id="288" r:id="rId9"/>
    <p:sldId id="264" r:id="rId10"/>
    <p:sldId id="263" r:id="rId11"/>
    <p:sldId id="285" r:id="rId12"/>
    <p:sldId id="265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6" r:id="rId21"/>
    <p:sldId id="278" r:id="rId22"/>
    <p:sldId id="279" r:id="rId23"/>
    <p:sldId id="282" r:id="rId24"/>
    <p:sldId id="281" r:id="rId25"/>
    <p:sldId id="280" r:id="rId26"/>
    <p:sldId id="283" r:id="rId27"/>
    <p:sldId id="286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95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8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2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0287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5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1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1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6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523EBA3-49A4-4266-953F-69240AA2D48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6595467-0025-4125-86D8-4342AF131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t.lt/img/4650d9251d6f839776dc9fc417287653834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kaggle.com/datasets/adityadesai13/used-car-dataset-ford-and-merced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kaggle.com/datasets/brijlaldhankour/car-buyer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EC70-3AA8-4D19-FFC3-D19A09817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Automobili</a:t>
            </a:r>
            <a:r>
              <a:rPr lang="lt-LT" dirty="0"/>
              <a:t>ų kainų analizė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80C5-F9FB-0197-0A3C-86A9DC4D2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Arijus Skaisgirys, </a:t>
            </a:r>
            <a:r>
              <a:rPr lang="en-US" dirty="0" err="1"/>
              <a:t>Fizikos</a:t>
            </a:r>
            <a:r>
              <a:rPr lang="en-US" dirty="0"/>
              <a:t> </a:t>
            </a:r>
            <a:r>
              <a:rPr lang="en-US" dirty="0" err="1"/>
              <a:t>fakultetas</a:t>
            </a:r>
            <a:r>
              <a:rPr lang="en-US" dirty="0"/>
              <a:t>, Vilniaus </a:t>
            </a:r>
            <a:r>
              <a:rPr lang="en-US" dirty="0" err="1"/>
              <a:t>universitetas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84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95B1-52AD-EA96-B885-22B36A98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t-LT" dirty="0"/>
              <a:t>Vyrų ir moterų automobilių pirkimo pasiskirstymas pagal kainas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CD92D6-91C4-A7CD-5836-7C005355B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9402" y="1619344"/>
            <a:ext cx="6808145" cy="272325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41D982-CFC1-2DEB-531E-8D147759A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35" y="4185729"/>
            <a:ext cx="6680677" cy="26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95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BC607-D056-BD67-E612-7BD45A568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9281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62CAA-1EBC-9320-5141-C1327479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5128470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9238A-D2E8-7442-B481-41A4D8BC0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12" y="4896532"/>
            <a:ext cx="4296375" cy="19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4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B561-E88A-B663-5478-C7A37E67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Kainos priklausomybė nuo galios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F48F886-EA8B-9368-52CC-5C609725B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67786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93A5-FA21-3F0D-8BF3-BC20E3A9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Sutvarkyti duomenys spėjimams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C16460-A364-679D-443F-20B0CC06ED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08" y="2203992"/>
            <a:ext cx="1857634" cy="36009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038AB-E919-953C-7394-0E9E4CFD4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7402" y="1825625"/>
            <a:ext cx="5716398" cy="4351338"/>
          </a:xfrm>
        </p:spPr>
        <p:txBody>
          <a:bodyPr/>
          <a:lstStyle/>
          <a:p>
            <a:r>
              <a:rPr lang="lt-LT" dirty="0"/>
              <a:t>Kainos vidurkis duomenyse 41 504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</a:t>
            </a:r>
            <a:endParaRPr lang="lt-LT" dirty="0"/>
          </a:p>
          <a:p>
            <a:r>
              <a:rPr lang="lt-LT" dirty="0"/>
              <a:t>0 -&gt; kaina ne didesnė nei 40 000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</a:t>
            </a:r>
            <a:endParaRPr lang="lt-LT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lt-LT" dirty="0">
                <a:solidFill>
                  <a:srgbClr val="202124"/>
                </a:solidFill>
                <a:latin typeface="arial" panose="020B0604020202020204" pitchFamily="34" charset="0"/>
              </a:rPr>
              <a:t>1 -&gt; kaina didesnė už 40 000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2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F8A1-3C75-B086-CB5A-481DF730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Spėjimų tikslumas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33CD2C4-B12C-79D4-CA40-C5B6EC1403E8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62063" y="1828800"/>
          <a:ext cx="4479926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963">
                  <a:extLst>
                    <a:ext uri="{9D8B030D-6E8A-4147-A177-3AD203B41FA5}">
                      <a16:colId xmlns:a16="http://schemas.microsoft.com/office/drawing/2014/main" val="3288356108"/>
                    </a:ext>
                  </a:extLst>
                </a:gridCol>
                <a:gridCol w="2239963">
                  <a:extLst>
                    <a:ext uri="{9D8B030D-6E8A-4147-A177-3AD203B41FA5}">
                      <a16:colId xmlns:a16="http://schemas.microsoft.com/office/drawing/2014/main" val="2837136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0.8415841584158416</a:t>
                      </a:r>
                    </a:p>
                  </a:txBody>
                  <a:tcPr marL="79058" marR="7905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0.8514851485148515</a:t>
                      </a:r>
                    </a:p>
                  </a:txBody>
                  <a:tcPr marL="79058" marR="79058"/>
                </a:tc>
                <a:extLst>
                  <a:ext uri="{0D108BD9-81ED-4DB2-BD59-A6C34878D82A}">
                    <a16:rowId xmlns:a16="http://schemas.microsoft.com/office/drawing/2014/main" val="375278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0.9207920792079208</a:t>
                      </a:r>
                    </a:p>
                  </a:txBody>
                  <a:tcPr marL="79058" marR="7905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0.8613861386138614</a:t>
                      </a:r>
                    </a:p>
                  </a:txBody>
                  <a:tcPr marL="79058" marR="79058"/>
                </a:tc>
                <a:extLst>
                  <a:ext uri="{0D108BD9-81ED-4DB2-BD59-A6C34878D82A}">
                    <a16:rowId xmlns:a16="http://schemas.microsoft.com/office/drawing/2014/main" val="244614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0.900990099009901</a:t>
                      </a:r>
                    </a:p>
                  </a:txBody>
                  <a:tcPr marL="79058" marR="7905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0.8712871287128713</a:t>
                      </a:r>
                    </a:p>
                  </a:txBody>
                  <a:tcPr marL="79058" marR="79058"/>
                </a:tc>
                <a:extLst>
                  <a:ext uri="{0D108BD9-81ED-4DB2-BD59-A6C34878D82A}">
                    <a16:rowId xmlns:a16="http://schemas.microsoft.com/office/drawing/2014/main" val="360637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0.8613861386138614</a:t>
                      </a:r>
                    </a:p>
                  </a:txBody>
                  <a:tcPr marL="79058" marR="7905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0.8712871287128713</a:t>
                      </a:r>
                    </a:p>
                  </a:txBody>
                  <a:tcPr marL="79058" marR="79058"/>
                </a:tc>
                <a:extLst>
                  <a:ext uri="{0D108BD9-81ED-4DB2-BD59-A6C34878D82A}">
                    <a16:rowId xmlns:a16="http://schemas.microsoft.com/office/drawing/2014/main" val="416251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0.9306930693069307</a:t>
                      </a:r>
                    </a:p>
                  </a:txBody>
                  <a:tcPr marL="79058" marR="7905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0.8613861386138614</a:t>
                      </a:r>
                    </a:p>
                  </a:txBody>
                  <a:tcPr marL="79058" marR="79058"/>
                </a:tc>
                <a:extLst>
                  <a:ext uri="{0D108BD9-81ED-4DB2-BD59-A6C34878D82A}">
                    <a16:rowId xmlns:a16="http://schemas.microsoft.com/office/drawing/2014/main" val="57418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0.900990099009901</a:t>
                      </a:r>
                    </a:p>
                  </a:txBody>
                  <a:tcPr marL="79058" marR="7905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0.8712871287128713</a:t>
                      </a:r>
                    </a:p>
                  </a:txBody>
                  <a:tcPr marL="79058" marR="79058"/>
                </a:tc>
                <a:extLst>
                  <a:ext uri="{0D108BD9-81ED-4DB2-BD59-A6C34878D82A}">
                    <a16:rowId xmlns:a16="http://schemas.microsoft.com/office/drawing/2014/main" val="492283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0.8811881188118812</a:t>
                      </a:r>
                    </a:p>
                  </a:txBody>
                  <a:tcPr marL="79058" marR="7905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0.9306930693069307</a:t>
                      </a:r>
                    </a:p>
                  </a:txBody>
                  <a:tcPr marL="79058" marR="79058"/>
                </a:tc>
                <a:extLst>
                  <a:ext uri="{0D108BD9-81ED-4DB2-BD59-A6C34878D82A}">
                    <a16:rowId xmlns:a16="http://schemas.microsoft.com/office/drawing/2014/main" val="2724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0.8613861386138614</a:t>
                      </a:r>
                    </a:p>
                  </a:txBody>
                  <a:tcPr marL="79058" marR="7905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0.8811881188118812</a:t>
                      </a:r>
                    </a:p>
                  </a:txBody>
                  <a:tcPr marL="79058" marR="79058"/>
                </a:tc>
                <a:extLst>
                  <a:ext uri="{0D108BD9-81ED-4DB2-BD59-A6C34878D82A}">
                    <a16:rowId xmlns:a16="http://schemas.microsoft.com/office/drawing/2014/main" val="4171371286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BF5A4-91F4-402A-8101-BE1D324649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lt-LT" dirty="0"/>
              <a:t>Apmokymams skirta 80</a:t>
            </a:r>
            <a:r>
              <a:rPr lang="en-US" dirty="0"/>
              <a:t>% </a:t>
            </a:r>
            <a:r>
              <a:rPr lang="en-US" dirty="0" err="1"/>
              <a:t>turim</a:t>
            </a:r>
            <a:r>
              <a:rPr lang="lt-LT" dirty="0"/>
              <a:t>ų duomenų, testavimams 20</a:t>
            </a:r>
            <a:r>
              <a:rPr lang="en-US" dirty="0"/>
              <a:t> %</a:t>
            </a:r>
            <a:r>
              <a:rPr lang="lt-LT" dirty="0"/>
              <a:t>.</a:t>
            </a:r>
          </a:p>
          <a:p>
            <a:r>
              <a:rPr lang="lt-LT" dirty="0"/>
              <a:t>Atlikus 16 testavimų imant atsitiktinai 80</a:t>
            </a:r>
            <a:r>
              <a:rPr lang="en-US" dirty="0"/>
              <a:t> %</a:t>
            </a:r>
            <a:r>
              <a:rPr lang="lt-LT" dirty="0"/>
              <a:t> duomenų mokymuisi patikimumo koeficientas svyruoja tarp 0.84 – 0.93.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7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969F-3BE4-AFDF-129E-BCAE69D8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Sprendimų medis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1F7C3F-7DA9-7D6C-318F-6EBBDF86CD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744490"/>
            <a:ext cx="4479925" cy="251995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1A5AA-743C-F709-9DCE-CFBADDE89C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https://www.part.lt/img/4650d9251d6f839776dc9fc417287653834.png</a:t>
            </a:r>
            <a:endParaRPr lang="lt-LT" dirty="0"/>
          </a:p>
          <a:p>
            <a:r>
              <a:rPr lang="lt-LT" dirty="0"/>
              <a:t>Nuoroda didesnei ir ryškesnei nuotraukai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68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FD2-757F-6BE1-3E0D-09E628F5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Kodo pavyzdys su spėjimu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B527FF-C61F-9D11-209B-DAAEDAF94A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80" y="2870535"/>
            <a:ext cx="4059291" cy="226786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9189E4-2CB9-0DF1-E673-A10CFB3DCC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00" y="2841949"/>
            <a:ext cx="4173637" cy="2325040"/>
          </a:xfrm>
        </p:spPr>
      </p:pic>
    </p:spTree>
    <p:extLst>
      <p:ext uri="{BB962C8B-B14F-4D97-AF65-F5344CB8AC3E}">
        <p14:creationId xmlns:p14="http://schemas.microsoft.com/office/powerpoint/2010/main" val="278575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08C8-9171-6C67-D051-48E0156C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Papildomi duomenys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588C-0154-300C-69BA-7C9B03B94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https://www.kaggle.com/datasets/adityadesai13/used-car-dataset-ford-and-mercedes</a:t>
            </a:r>
            <a:endParaRPr lang="lt-LT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3D0B6-0BFD-62C7-4C1E-90C06CE5A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872" y="2904177"/>
            <a:ext cx="685896" cy="2200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2ADA23-61C5-F9A0-492B-344983541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206" y="2550244"/>
            <a:ext cx="5496692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6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B07E-3872-EA1C-8BC0-C2295A2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Naujų duomenų apdorojimas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18D74E-7CDE-D0D7-8E0C-239FDC624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228226"/>
            <a:ext cx="8594725" cy="3552486"/>
          </a:xfrm>
        </p:spPr>
      </p:pic>
    </p:spTree>
    <p:extLst>
      <p:ext uri="{BB962C8B-B14F-4D97-AF65-F5344CB8AC3E}">
        <p14:creationId xmlns:p14="http://schemas.microsoft.com/office/powerpoint/2010/main" val="4154385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82AA90-8850-436D-D06E-1FF1D60F8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06" y="1634866"/>
            <a:ext cx="5115639" cy="3715268"/>
          </a:xfrm>
        </p:spPr>
      </p:pic>
    </p:spTree>
    <p:extLst>
      <p:ext uri="{BB962C8B-B14F-4D97-AF65-F5344CB8AC3E}">
        <p14:creationId xmlns:p14="http://schemas.microsoft.com/office/powerpoint/2010/main" val="373916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794B-ACD9-19BD-D4BB-BB165AC6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Darbo</a:t>
            </a:r>
            <a:r>
              <a:rPr lang="en-US" dirty="0"/>
              <a:t> </a:t>
            </a:r>
            <a:r>
              <a:rPr lang="en-US" dirty="0" err="1"/>
              <a:t>tikslas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lt-LT" dirty="0"/>
              <a:t>uždaviniai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7BE3-2AFC-C2D9-3DCC-FB92B8D75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lt-LT" b="1" dirty="0"/>
              <a:t>Tikslas:</a:t>
            </a:r>
          </a:p>
          <a:p>
            <a:r>
              <a:rPr lang="lt-LT" dirty="0"/>
              <a:t>Ištirti automobilių pirkimo tendencijas.</a:t>
            </a:r>
          </a:p>
          <a:p>
            <a:endParaRPr lang="lt-LT" dirty="0"/>
          </a:p>
          <a:p>
            <a:pPr marL="0" indent="0">
              <a:buNone/>
            </a:pPr>
            <a:r>
              <a:rPr lang="lt-LT" b="1" dirty="0"/>
              <a:t>Uždaviniai</a:t>
            </a:r>
            <a:r>
              <a:rPr lang="lt-LT" dirty="0"/>
              <a:t>:</a:t>
            </a:r>
          </a:p>
          <a:p>
            <a:r>
              <a:rPr lang="lt-LT" dirty="0"/>
              <a:t>Ištirti automobilių kainų pasiskirstymą nuo žmogaus lyties.</a:t>
            </a:r>
          </a:p>
          <a:p>
            <a:r>
              <a:rPr lang="lt-LT" dirty="0"/>
              <a:t>Sukurti neuroninį tinklą, kuris bandytų nusakyti automobilių kainų rėžius įvedant skirtingus parametrus.</a:t>
            </a:r>
          </a:p>
          <a:p>
            <a:r>
              <a:rPr lang="lt-LT" dirty="0"/>
              <a:t>Sukurti tikimybių medžio modelį, kuris išklasifikavęs parinktus automobilio parametrus bandytų nusakyti jo kainos rėžius.</a:t>
            </a:r>
          </a:p>
          <a:p>
            <a:r>
              <a:rPr lang="lt-LT" dirty="0"/>
              <a:t>Palyginti neuroninio tinklo ir tikimybių medžio modelio tikslumo koeficientus.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90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740D-C00F-AAEE-9A2E-2458C510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Apdoroti nauji duomenys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DD0C63-DA0A-717A-BC55-C8629EBF60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309610"/>
            <a:ext cx="4479925" cy="338971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C2657-D646-C45B-264D-9CCE099D95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t-LT" dirty="0"/>
          </a:p>
          <a:p>
            <a:r>
              <a:rPr lang="lt-LT" dirty="0"/>
              <a:t>Naujuose duomenyse nebuvo duota galia (Power), tačiau buvo duota </a:t>
            </a:r>
            <a:r>
              <a:rPr lang="lt-LT" dirty="0" err="1"/>
              <a:t>mpg</a:t>
            </a:r>
            <a:r>
              <a:rPr lang="lt-LT" dirty="0"/>
              <a:t> (mylios per </a:t>
            </a:r>
            <a:r>
              <a:rPr lang="lt-LT" dirty="0" err="1"/>
              <a:t>galona</a:t>
            </a:r>
            <a:r>
              <a:rPr lang="lt-LT" dirty="0"/>
              <a:t>).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7CED0E-E658-AF7A-982A-42B2A8D00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92" y="3282556"/>
            <a:ext cx="464722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15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2DAA-EE16-B359-4B35-E0DF7922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Neuroniniams tinklams naudoti duomenys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30AE2-F53D-4982-DB72-0C3311437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6F35C-2C97-074C-2A43-8E4BF8941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04" y="2472129"/>
            <a:ext cx="5668166" cy="75258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30B76-8A47-B0D9-B260-6C6901E1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04" y="2211525"/>
            <a:ext cx="3038899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2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1811-00B2-EAED-EB33-A62EBA3F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Pirmas neuroninis tinklas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C7F824-0B40-AE8A-A3BB-7502C273C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1993" y="1928575"/>
            <a:ext cx="5190830" cy="4073566"/>
          </a:xfrm>
        </p:spPr>
      </p:pic>
    </p:spTree>
    <p:extLst>
      <p:ext uri="{BB962C8B-B14F-4D97-AF65-F5344CB8AC3E}">
        <p14:creationId xmlns:p14="http://schemas.microsoft.com/office/powerpoint/2010/main" val="564058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29E4-3FBD-45AB-9F6A-F6AD695A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Tikslumas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6CE20-61B1-F49F-08BD-C2F67512A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lt-LT" dirty="0" err="1"/>
              <a:t>Loss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0D279-49BE-E316-04BA-180B8BF710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lt-LT" dirty="0"/>
              <a:t>Tikslumas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BE64C-6E3D-AC74-4A72-48B1F3A07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161" y="2216791"/>
            <a:ext cx="4100824" cy="4100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B0E40-86F5-971D-D191-EA78E40F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4033" y="2211203"/>
            <a:ext cx="4106412" cy="41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7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053-D7A3-2501-8D06-A358F3C6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Antras neuroninis tinklas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07B6B7-D78F-4D9C-3F3B-9F138F823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1856" y="1904301"/>
            <a:ext cx="4405955" cy="3781779"/>
          </a:xfrm>
        </p:spPr>
      </p:pic>
    </p:spTree>
    <p:extLst>
      <p:ext uri="{BB962C8B-B14F-4D97-AF65-F5344CB8AC3E}">
        <p14:creationId xmlns:p14="http://schemas.microsoft.com/office/powerpoint/2010/main" val="269849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3284-054B-8726-F746-C4BC554E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Tikslumas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82BD2-F705-9213-41DF-33481BBB72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lt-LT" dirty="0" err="1"/>
              <a:t>Loss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A44ED-8ABD-0A22-E01C-F429645BA3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lt-LT" dirty="0"/>
              <a:t>Tikslumas (</a:t>
            </a:r>
            <a:r>
              <a:rPr lang="lt-LT" dirty="0" err="1"/>
              <a:t>accuracy</a:t>
            </a:r>
            <a:r>
              <a:rPr lang="lt-LT" dirty="0"/>
              <a:t>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1D57BC-F165-633B-242C-CAF0F79D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868" y="2140902"/>
            <a:ext cx="4351338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886522-0014-6B03-0520-88910A109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8961" y="2140902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5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60E5-EF97-075C-574B-CB841475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Tikimybių medžio modelis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A2793-F3ED-6F44-B7DE-51A3A9843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2936" y="2341988"/>
            <a:ext cx="5278308" cy="18873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60DAD-1AD5-055D-09BA-0648CD862641}"/>
              </a:ext>
            </a:extLst>
          </p:cNvPr>
          <p:cNvSpPr txBox="1"/>
          <p:nvPr/>
        </p:nvSpPr>
        <p:spPr>
          <a:xfrm>
            <a:off x="1602297" y="4764947"/>
            <a:ext cx="738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10 bandymų, kadangi neuroninių tinklų taip pat buvo 10 bandymų.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16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6FB6-91D4-E152-46C7-672C6549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Modelių tikslumo histogramos per 10 nepriklausomų apmokymų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4316F8-D0ED-7DAA-CC5C-124165E96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15" y="1619062"/>
            <a:ext cx="4115243" cy="27434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6AEE6E-D6CD-F2C0-A5ED-52261C30C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84" y="4215295"/>
            <a:ext cx="3801078" cy="2534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E8876-8F94-FE6A-6FAA-8078A94B1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87" y="1691322"/>
            <a:ext cx="4115243" cy="27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29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84F4-755E-02DC-F44E-411F301D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Rezultatai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FF8B-92FE-0666-0E8C-FF124FC84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Tikslumo koeficientai gauti paėmus 10 atskirų matavimų vidurkius.</a:t>
            </a:r>
          </a:p>
          <a:p>
            <a:endParaRPr lang="lt-LT" dirty="0"/>
          </a:p>
          <a:p>
            <a:endParaRPr lang="lt-LT" dirty="0"/>
          </a:p>
          <a:p>
            <a:r>
              <a:rPr lang="lt-LT" dirty="0"/>
              <a:t>Pagal gautus rezultatus tikimybių medžio klasifikavimo modelis </a:t>
            </a:r>
            <a:r>
              <a:rPr lang="en-US" dirty="0" err="1"/>
              <a:t>automobili</a:t>
            </a:r>
            <a:r>
              <a:rPr lang="lt-LT" dirty="0"/>
              <a:t>ų kainų numatymui, naudojant tokius parametrus: galią, ridą, variklio tūrį, kuro tipą ir metus yra tikslesnis.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B172C-7549-0FF0-A108-164455B3A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2448" y="2325852"/>
            <a:ext cx="5021365" cy="7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7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47F9-69F6-AECF-1A60-38233A6E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Duomenys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FC54A-730A-FB2D-98E8-951010F13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https://www.kaggle.com/datasets/brijlaldhankour/car-buyers</a:t>
            </a:r>
            <a:endParaRPr lang="lt-LT" dirty="0"/>
          </a:p>
          <a:p>
            <a:r>
              <a:rPr lang="lt-LT" dirty="0"/>
              <a:t>Duomenys pateikti </a:t>
            </a:r>
            <a:r>
              <a:rPr lang="lt-LT" dirty="0" err="1"/>
              <a:t>csv</a:t>
            </a:r>
            <a:r>
              <a:rPr lang="lt-LT" dirty="0"/>
              <a:t> formatu</a:t>
            </a:r>
          </a:p>
          <a:p>
            <a:r>
              <a:rPr lang="lt-LT" dirty="0"/>
              <a:t>Duomenų pavyzdys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F4AEE-293C-F4E1-BB52-2A3CC8041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58" y="3312793"/>
            <a:ext cx="5769126" cy="26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17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B5F4-E36A-526C-12F9-A399C6D1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Duomenų tvarkymas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A17DE6-467A-E7B1-583F-20E75C553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613" y="2613819"/>
            <a:ext cx="8429625" cy="2781300"/>
          </a:xfrm>
        </p:spPr>
      </p:pic>
    </p:spTree>
    <p:extLst>
      <p:ext uri="{BB962C8B-B14F-4D97-AF65-F5344CB8AC3E}">
        <p14:creationId xmlns:p14="http://schemas.microsoft.com/office/powerpoint/2010/main" val="307941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0161-7153-BDB5-C6A5-B9E249C8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Apdoroti duomenys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BBA83-B8AB-642F-8376-FFDB0542B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7" y="2134629"/>
            <a:ext cx="7344800" cy="3515216"/>
          </a:xfrm>
        </p:spPr>
      </p:pic>
    </p:spTree>
    <p:extLst>
      <p:ext uri="{BB962C8B-B14F-4D97-AF65-F5344CB8AC3E}">
        <p14:creationId xmlns:p14="http://schemas.microsoft.com/office/powerpoint/2010/main" val="14616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95CA-48BB-097E-E7C5-3854F505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Populiariausi automobilių prekės ženklai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FE119-3AD9-C826-32F3-935AA5562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855788"/>
            <a:ext cx="8594725" cy="4297362"/>
          </a:xfrm>
        </p:spPr>
      </p:pic>
    </p:spTree>
    <p:extLst>
      <p:ext uri="{BB962C8B-B14F-4D97-AF65-F5344CB8AC3E}">
        <p14:creationId xmlns:p14="http://schemas.microsoft.com/office/powerpoint/2010/main" val="198674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C3D4-E49A-DD71-650F-9F30196F1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Pigiausi automobilių prekės ženklai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046DA-26DA-178B-CCBB-078221E60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855788"/>
            <a:ext cx="9056469" cy="4528234"/>
          </a:xfrm>
        </p:spPr>
      </p:pic>
    </p:spTree>
    <p:extLst>
      <p:ext uri="{BB962C8B-B14F-4D97-AF65-F5344CB8AC3E}">
        <p14:creationId xmlns:p14="http://schemas.microsoft.com/office/powerpoint/2010/main" val="236982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7853-F15E-7577-4552-34D2A579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Brangiausi automobilių prekės ženklai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E4EA18-D79A-4FC6-7E5C-97761455F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855788"/>
            <a:ext cx="8594725" cy="4297362"/>
          </a:xfrm>
        </p:spPr>
      </p:pic>
    </p:spTree>
    <p:extLst>
      <p:ext uri="{BB962C8B-B14F-4D97-AF65-F5344CB8AC3E}">
        <p14:creationId xmlns:p14="http://schemas.microsoft.com/office/powerpoint/2010/main" val="3591477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2964-7859-A6E8-339D-C6FEB4D2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t-LT" dirty="0"/>
              <a:t>Automobilių vairavimo pasiskirstymas pagal lytį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11F9D4-1CFD-AED2-72EE-09AFC46B4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20" y="2175665"/>
            <a:ext cx="5486411" cy="3657607"/>
          </a:xfrm>
        </p:spPr>
      </p:pic>
    </p:spTree>
    <p:extLst>
      <p:ext uri="{BB962C8B-B14F-4D97-AF65-F5344CB8AC3E}">
        <p14:creationId xmlns:p14="http://schemas.microsoft.com/office/powerpoint/2010/main" val="62706124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342</Words>
  <Application>Microsoft Office PowerPoint</Application>
  <PresentationFormat>Widescreen</PresentationFormat>
  <Paragraphs>73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</vt:lpstr>
      <vt:lpstr>Century Schoolbook</vt:lpstr>
      <vt:lpstr>Wingdings 2</vt:lpstr>
      <vt:lpstr>View</vt:lpstr>
      <vt:lpstr>Automobilių kainų analizė</vt:lpstr>
      <vt:lpstr>Darbo tikslas ir uždaviniai</vt:lpstr>
      <vt:lpstr>Duomenys</vt:lpstr>
      <vt:lpstr>Duomenų tvarkymas</vt:lpstr>
      <vt:lpstr>Apdoroti duomenys</vt:lpstr>
      <vt:lpstr>Populiariausi automobilių prekės ženklai</vt:lpstr>
      <vt:lpstr>Pigiausi automobilių prekės ženklai</vt:lpstr>
      <vt:lpstr>Brangiausi automobilių prekės ženklai</vt:lpstr>
      <vt:lpstr>Automobilių vairavimo pasiskirstymas pagal lytį</vt:lpstr>
      <vt:lpstr>Vyrų ir moterų automobilių pirkimo pasiskirstymas pagal kainas</vt:lpstr>
      <vt:lpstr>PowerPoint Presentation</vt:lpstr>
      <vt:lpstr>Kainos priklausomybė nuo galios</vt:lpstr>
      <vt:lpstr>Sutvarkyti duomenys spėjimams</vt:lpstr>
      <vt:lpstr>Spėjimų tikslumas</vt:lpstr>
      <vt:lpstr>Sprendimų medis</vt:lpstr>
      <vt:lpstr>Kodo pavyzdys su spėjimu</vt:lpstr>
      <vt:lpstr>Papildomi duomenys</vt:lpstr>
      <vt:lpstr>Naujų duomenų apdorojimas</vt:lpstr>
      <vt:lpstr>PowerPoint Presentation</vt:lpstr>
      <vt:lpstr>Apdoroti nauji duomenys</vt:lpstr>
      <vt:lpstr>Neuroniniams tinklams naudoti duomenys</vt:lpstr>
      <vt:lpstr>Pirmas neuroninis tinklas</vt:lpstr>
      <vt:lpstr>Tikslumas</vt:lpstr>
      <vt:lpstr>Antras neuroninis tinklas</vt:lpstr>
      <vt:lpstr>Tikslumas</vt:lpstr>
      <vt:lpstr>Tikimybių medžio modelis</vt:lpstr>
      <vt:lpstr>Modelių tikslumo histogramos per 10 nepriklausomų apmokymų</vt:lpstr>
      <vt:lpstr>Rezultatai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Tarpinis atsiskaitymas</dc:title>
  <dc:creator>Arijus Skaisgirys</dc:creator>
  <cp:lastModifiedBy>Arijus Skaisgirys</cp:lastModifiedBy>
  <cp:revision>31</cp:revision>
  <dcterms:created xsi:type="dcterms:W3CDTF">2022-05-24T18:06:07Z</dcterms:created>
  <dcterms:modified xsi:type="dcterms:W3CDTF">2022-06-09T18:41:21Z</dcterms:modified>
</cp:coreProperties>
</file>